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D449412-E2E6-49F6-8195-59F93C8CD5E9}">
          <p14:sldIdLst>
            <p14:sldId id="256"/>
            <p14:sldId id="257"/>
            <p14:sldId id="258"/>
            <p14:sldId id="259"/>
            <p14:sldId id="260"/>
            <p14:sldId id="261"/>
            <p14:sldId id="262"/>
            <p14:sldId id="263"/>
            <p14:sldId id="2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snapVertSplitter="1" vertBarState="minimized" horzBarState="maximized">
    <p:restoredLeft sz="34559" autoAdjust="0"/>
    <p:restoredTop sz="86323" autoAdjust="0"/>
  </p:normalViewPr>
  <p:slideViewPr>
    <p:cSldViewPr>
      <p:cViewPr varScale="1">
        <p:scale>
          <a:sx n="74" d="100"/>
          <a:sy n="74" d="100"/>
        </p:scale>
        <p:origin x="-19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2/6/2023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2/6/2023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MARKETING</a:t>
            </a:r>
            <a:endParaRPr lang="en-IN" dirty="0"/>
          </a:p>
        </p:txBody>
      </p:sp>
      <p:sp>
        <p:nvSpPr>
          <p:cNvPr id="3" name="Subtitle 2"/>
          <p:cNvSpPr>
            <a:spLocks noGrp="1"/>
          </p:cNvSpPr>
          <p:nvPr>
            <p:ph type="subTitle" idx="1"/>
          </p:nvPr>
        </p:nvSpPr>
        <p:spPr/>
        <p:txBody>
          <a:bodyPr/>
          <a:lstStyle/>
          <a:p>
            <a:pPr algn="r"/>
            <a:r>
              <a:rPr lang="en-US" dirty="0" smtClean="0"/>
              <a:t>Dr. I. ASHIQ MOHAMED</a:t>
            </a:r>
          </a:p>
          <a:p>
            <a:pPr algn="r"/>
            <a:r>
              <a:rPr lang="en-US" sz="2000" dirty="0" smtClean="0"/>
              <a:t>Assistant professor</a:t>
            </a:r>
          </a:p>
          <a:p>
            <a:pPr algn="r"/>
            <a:r>
              <a:rPr lang="en-US" dirty="0" smtClean="0"/>
              <a:t>JMC, Trichy.</a:t>
            </a:r>
            <a:endParaRPr lang="en-IN" dirty="0"/>
          </a:p>
        </p:txBody>
      </p:sp>
    </p:spTree>
    <p:extLst>
      <p:ext uri="{BB962C8B-B14F-4D97-AF65-F5344CB8AC3E}">
        <p14:creationId xmlns:p14="http://schemas.microsoft.com/office/powerpoint/2010/main" val="2508114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effectLst/>
              </a:rPr>
              <a:t>MARKETING MIX</a:t>
            </a:r>
            <a:endParaRPr lang="en-IN" dirty="0"/>
          </a:p>
        </p:txBody>
      </p:sp>
      <p:sp>
        <p:nvSpPr>
          <p:cNvPr id="3" name="Content Placeholder 2"/>
          <p:cNvSpPr>
            <a:spLocks noGrp="1"/>
          </p:cNvSpPr>
          <p:nvPr>
            <p:ph idx="1"/>
          </p:nvPr>
        </p:nvSpPr>
        <p:spPr/>
        <p:txBody>
          <a:bodyPr/>
          <a:lstStyle/>
          <a:p>
            <a:r>
              <a:rPr lang="en-IN" b="1" dirty="0" smtClean="0"/>
              <a:t>Definition</a:t>
            </a:r>
          </a:p>
          <a:p>
            <a:pPr lvl="1" algn="just"/>
            <a:r>
              <a:rPr lang="en-IN" b="1" dirty="0" smtClean="0"/>
              <a:t> </a:t>
            </a:r>
            <a:r>
              <a:rPr lang="en-IN" dirty="0"/>
              <a:t>The </a:t>
            </a:r>
            <a:r>
              <a:rPr lang="en-IN" b="1" dirty="0"/>
              <a:t>marketing mix </a:t>
            </a:r>
            <a:r>
              <a:rPr lang="en-IN" dirty="0"/>
              <a:t>refers to the set of actions, or tactics, that a company uses to promote its brand or product in the market. The 4Ps make up a typical marketing mix - Price, Product, Promotion and Place. However, nowadays, the marketing mix increasingly includes several other Ps like Packaging, Positioning, People and even Politics as vital mix elements. </a:t>
            </a:r>
            <a:endParaRPr lang="en-IN" dirty="0"/>
          </a:p>
          <a:p>
            <a:pPr lvl="1" algn="just"/>
            <a:endParaRPr lang="en-US" dirty="0"/>
          </a:p>
          <a:p>
            <a:pPr lvl="1" algn="just"/>
            <a:endParaRPr lang="en-US" dirty="0"/>
          </a:p>
          <a:p>
            <a:pPr lvl="1" algn="just"/>
            <a:endParaRPr lang="en-US" dirty="0"/>
          </a:p>
          <a:p>
            <a:pPr lvl="1" algn="just"/>
            <a:endParaRPr lang="en-US" dirty="0"/>
          </a:p>
          <a:p>
            <a:pPr lvl="1" algn="just"/>
            <a:endParaRPr lang="en-US" dirty="0"/>
          </a:p>
          <a:p>
            <a:pPr lvl="1" algn="just"/>
            <a:endParaRPr lang="en-IN" dirty="0"/>
          </a:p>
        </p:txBody>
      </p:sp>
    </p:spTree>
    <p:extLst>
      <p:ext uri="{BB962C8B-B14F-4D97-AF65-F5344CB8AC3E}">
        <p14:creationId xmlns:p14="http://schemas.microsoft.com/office/powerpoint/2010/main" val="430019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228600"/>
            <a:ext cx="8229600" cy="6080760"/>
          </a:xfrm>
        </p:spPr>
        <p:txBody>
          <a:bodyPr/>
          <a:lstStyle/>
          <a:p>
            <a:r>
              <a:rPr lang="en-IN" b="1" dirty="0" smtClean="0"/>
              <a:t>Meaning</a:t>
            </a:r>
          </a:p>
          <a:p>
            <a:endParaRPr lang="en-IN" dirty="0"/>
          </a:p>
          <a:p>
            <a:pPr algn="just"/>
            <a:r>
              <a:rPr lang="en-IN" dirty="0"/>
              <a:t>The term '</a:t>
            </a:r>
            <a:r>
              <a:rPr lang="en-IN" b="1" dirty="0"/>
              <a:t>marketing mix' </a:t>
            </a:r>
            <a:r>
              <a:rPr lang="en-IN" dirty="0"/>
              <a:t>is a foundation model for businesses, historically </a:t>
            </a:r>
            <a:r>
              <a:rPr lang="en-IN" dirty="0" err="1"/>
              <a:t>centered</a:t>
            </a:r>
            <a:r>
              <a:rPr lang="en-IN" dirty="0"/>
              <a:t> around product, price, place, and promotion (also known as the "4 Ps"). The marketing mix has been defined as the "set of marketing tools that the firm uses to pursue its marketing objectives in the market”. Thus the marketing mix refers to four broad levels of marketing decision: product, price, place, and promotion.</a:t>
            </a:r>
          </a:p>
          <a:p>
            <a:pPr algn="just"/>
            <a:endParaRPr lang="en-IN" dirty="0"/>
          </a:p>
        </p:txBody>
      </p:sp>
    </p:spTree>
    <p:extLst>
      <p:ext uri="{BB962C8B-B14F-4D97-AF65-F5344CB8AC3E}">
        <p14:creationId xmlns:p14="http://schemas.microsoft.com/office/powerpoint/2010/main" val="434316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457200"/>
            <a:ext cx="5867400" cy="5867400"/>
          </a:xfrm>
        </p:spPr>
      </p:pic>
    </p:spTree>
    <p:extLst>
      <p:ext uri="{BB962C8B-B14F-4D97-AF65-F5344CB8AC3E}">
        <p14:creationId xmlns:p14="http://schemas.microsoft.com/office/powerpoint/2010/main" val="3324343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Product </a:t>
            </a:r>
            <a:br>
              <a:rPr lang="en-IN" dirty="0"/>
            </a:br>
            <a:endParaRPr lang="en-IN" dirty="0"/>
          </a:p>
        </p:txBody>
      </p:sp>
      <p:sp>
        <p:nvSpPr>
          <p:cNvPr id="3" name="Content Placeholder 2"/>
          <p:cNvSpPr>
            <a:spLocks noGrp="1"/>
          </p:cNvSpPr>
          <p:nvPr>
            <p:ph idx="1"/>
          </p:nvPr>
        </p:nvSpPr>
        <p:spPr/>
        <p:txBody>
          <a:bodyPr/>
          <a:lstStyle/>
          <a:p>
            <a:pPr algn="just"/>
            <a:r>
              <a:rPr lang="en-IN" dirty="0" smtClean="0"/>
              <a:t>The </a:t>
            </a:r>
            <a:r>
              <a:rPr lang="en-IN" dirty="0"/>
              <a:t>product </a:t>
            </a:r>
            <a:r>
              <a:rPr lang="en-IN" dirty="0" smtClean="0"/>
              <a:t>is seem </a:t>
            </a:r>
            <a:r>
              <a:rPr lang="en-IN" dirty="0"/>
              <a:t>to meet a specific customer need or demand. All products follow a logical product life cycle </a:t>
            </a:r>
            <a:r>
              <a:rPr lang="en-IN" dirty="0" err="1"/>
              <a:t>anvarious</a:t>
            </a:r>
            <a:r>
              <a:rPr lang="en-IN" dirty="0"/>
              <a:t> stages and their unique challenges. It is key to understand those problems that the product is attempting to solve. The benefits offered by the product and all its features need to be </a:t>
            </a:r>
            <a:r>
              <a:rPr lang="en-IN" dirty="0" smtClean="0"/>
              <a:t>under need </a:t>
            </a:r>
            <a:r>
              <a:rPr lang="en-IN" dirty="0"/>
              <a:t>to be studied. In addition, the potential buyers of the product need to be identified and understood.</a:t>
            </a:r>
          </a:p>
          <a:p>
            <a:endParaRPr lang="en-IN" dirty="0"/>
          </a:p>
        </p:txBody>
      </p:sp>
    </p:spTree>
    <p:extLst>
      <p:ext uri="{BB962C8B-B14F-4D97-AF65-F5344CB8AC3E}">
        <p14:creationId xmlns:p14="http://schemas.microsoft.com/office/powerpoint/2010/main" val="1530534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Price</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t>Price </a:t>
            </a:r>
            <a:r>
              <a:rPr lang="en-IN" dirty="0"/>
              <a:t>covers the actual amount the end user is expected to pay for a product. How a product is priced will directly affect how it sells. This is linked to what the perceived value of the product is to the customer rather than an objective costing of the product on offer. If a product is priced higher or lower than its perceived value, then it will not sell. This is why it is imperative to understand how a customer sees what you are selling. If there is a positive customer value, than a product may be successfully priced higher than its objective monetary value. Conversely, if a product has little value in the eyes of the consumer, then it may need to be </a:t>
            </a:r>
            <a:r>
              <a:rPr lang="en-IN" dirty="0" err="1"/>
              <a:t>underpriced</a:t>
            </a:r>
            <a:r>
              <a:rPr lang="en-IN" dirty="0"/>
              <a:t> to sell. Price may also be affected by distribution plans, value chain costs and </a:t>
            </a:r>
            <a:r>
              <a:rPr lang="en-IN" dirty="0" err="1"/>
              <a:t>markups</a:t>
            </a:r>
            <a:r>
              <a:rPr lang="en-IN" dirty="0"/>
              <a:t> and how competitors price a rival product.</a:t>
            </a:r>
          </a:p>
          <a:p>
            <a:endParaRPr lang="en-IN" dirty="0"/>
          </a:p>
        </p:txBody>
      </p:sp>
    </p:spTree>
    <p:extLst>
      <p:ext uri="{BB962C8B-B14F-4D97-AF65-F5344CB8AC3E}">
        <p14:creationId xmlns:p14="http://schemas.microsoft.com/office/powerpoint/2010/main" val="1985498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Promotion </a:t>
            </a:r>
            <a:br>
              <a:rPr lang="en-IN" dirty="0"/>
            </a:b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The </a:t>
            </a:r>
            <a:r>
              <a:rPr lang="en-IN" dirty="0"/>
              <a:t>marketing communication strategies and techniques all fall under the promotion heading. These may include advertising, sales promotions, special offers and public relations. Whatever the channel used, it is necessary for it to be suitable for the product, the price and the end user it is being marketed to. It is important to differentiate between marketing and promotion. Promotion is just the communication aspect of the entire marketing function.</a:t>
            </a:r>
          </a:p>
          <a:p>
            <a:pPr marL="137160" indent="0" algn="just">
              <a:buNone/>
            </a:pPr>
            <a:endParaRPr lang="en-IN" dirty="0"/>
          </a:p>
          <a:p>
            <a:endParaRPr lang="en-IN" dirty="0"/>
          </a:p>
        </p:txBody>
      </p:sp>
    </p:spTree>
    <p:extLst>
      <p:ext uri="{BB962C8B-B14F-4D97-AF65-F5344CB8AC3E}">
        <p14:creationId xmlns:p14="http://schemas.microsoft.com/office/powerpoint/2010/main" val="986649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Place </a:t>
            </a:r>
            <a:br>
              <a:rPr lang="en-IN" dirty="0"/>
            </a:br>
            <a:endParaRPr lang="en-IN" dirty="0"/>
          </a:p>
        </p:txBody>
      </p:sp>
      <p:sp>
        <p:nvSpPr>
          <p:cNvPr id="3" name="Content Placeholder 2"/>
          <p:cNvSpPr>
            <a:spLocks noGrp="1"/>
          </p:cNvSpPr>
          <p:nvPr>
            <p:ph idx="1"/>
          </p:nvPr>
        </p:nvSpPr>
        <p:spPr/>
        <p:txBody>
          <a:bodyPr/>
          <a:lstStyle/>
          <a:p>
            <a:pPr algn="just"/>
            <a:r>
              <a:rPr lang="en-IN" dirty="0" smtClean="0"/>
              <a:t>Place </a:t>
            </a:r>
            <a:r>
              <a:rPr lang="en-IN" dirty="0"/>
              <a:t>or placement has to do with how the product will be provided to the customer. Distribution is a key element of placement. The placement strategy will help assess what channel is the most suited to a product. How a product is accessed by the end user also needs to compliment the rest of the product strategy.</a:t>
            </a:r>
          </a:p>
          <a:p>
            <a:pPr marL="137160" indent="0" algn="just">
              <a:buNone/>
            </a:pPr>
            <a:endParaRPr lang="en-IN" dirty="0"/>
          </a:p>
        </p:txBody>
      </p:sp>
    </p:spTree>
    <p:extLst>
      <p:ext uri="{BB962C8B-B14F-4D97-AF65-F5344CB8AC3E}">
        <p14:creationId xmlns:p14="http://schemas.microsoft.com/office/powerpoint/2010/main" val="4039040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cene3d>
            <a:camera prst="obliqueTopRight"/>
            <a:lightRig rig="threePt" dir="t"/>
          </a:scene3d>
        </p:spPr>
        <p:txBody>
          <a:bodyPr>
            <a:normAutofit/>
          </a:bodyPr>
          <a:lstStyle/>
          <a:p>
            <a:pPr marL="137160" indent="0" algn="ctr">
              <a:buNone/>
            </a:pPr>
            <a:endParaRPr lang="en-US" sz="8000" dirty="0" smtClean="0">
              <a:solidFill>
                <a:srgbClr val="FF0000"/>
              </a:solidFill>
            </a:endParaRPr>
          </a:p>
          <a:p>
            <a:pPr marL="137160" indent="0" algn="ctr">
              <a:buNone/>
            </a:pPr>
            <a:r>
              <a:rPr lang="en-US" sz="8000" dirty="0" smtClean="0">
                <a:solidFill>
                  <a:schemeClr val="accent5">
                    <a:lumMod val="20000"/>
                    <a:lumOff val="80000"/>
                  </a:schemeClr>
                </a:solidFill>
              </a:rPr>
              <a:t>THANK YOU</a:t>
            </a:r>
            <a:endParaRPr lang="en-IN" sz="8000" dirty="0">
              <a:solidFill>
                <a:schemeClr val="accent5">
                  <a:lumMod val="20000"/>
                  <a:lumOff val="80000"/>
                </a:schemeClr>
              </a:solidFill>
            </a:endParaRPr>
          </a:p>
        </p:txBody>
      </p:sp>
    </p:spTree>
    <p:extLst>
      <p:ext uri="{BB962C8B-B14F-4D97-AF65-F5344CB8AC3E}">
        <p14:creationId xmlns:p14="http://schemas.microsoft.com/office/powerpoint/2010/main" val="18481267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TotalTime>
  <Words>550</Words>
  <Application>Microsoft Office PowerPoint</Application>
  <PresentationFormat>On-screen Show (4:3)</PresentationFormat>
  <Paragraphs>24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MARKETING</vt:lpstr>
      <vt:lpstr>MARKETING MIX</vt:lpstr>
      <vt:lpstr>PowerPoint Presentation</vt:lpstr>
      <vt:lpstr>PowerPoint Presentation</vt:lpstr>
      <vt:lpstr>Product  </vt:lpstr>
      <vt:lpstr>Price </vt:lpstr>
      <vt:lpstr>Promotion  </vt:lpstr>
      <vt:lpstr>Place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dc:title>
  <dc:creator>STAFF</dc:creator>
  <cp:lastModifiedBy>STAFF</cp:lastModifiedBy>
  <cp:revision>4</cp:revision>
  <dcterms:created xsi:type="dcterms:W3CDTF">2006-08-16T00:00:00Z</dcterms:created>
  <dcterms:modified xsi:type="dcterms:W3CDTF">2023-02-06T06:57:27Z</dcterms:modified>
</cp:coreProperties>
</file>